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8" r:id="rId2"/>
  </p:sldMasterIdLst>
  <p:notesMasterIdLst>
    <p:notesMasterId r:id="rId10"/>
  </p:notesMasterIdLst>
  <p:sldIdLst>
    <p:sldId id="291" r:id="rId3"/>
    <p:sldId id="331" r:id="rId4"/>
    <p:sldId id="384" r:id="rId5"/>
    <p:sldId id="385" r:id="rId6"/>
    <p:sldId id="386" r:id="rId7"/>
    <p:sldId id="387" r:id="rId8"/>
    <p:sldId id="3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ner" initials="O" lastIdx="23" clrIdx="0">
    <p:extLst>
      <p:ext uri="{19B8F6BF-5375-455C-9EA6-DF929625EA0E}">
        <p15:presenceInfo xmlns:p15="http://schemas.microsoft.com/office/powerpoint/2012/main" userId="Owner" providerId="None"/>
      </p:ext>
    </p:extLst>
  </p:cmAuthor>
  <p:cmAuthor id="2" name="Jamie Beth Solak" initials="JB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64D"/>
    <a:srgbClr val="474747"/>
    <a:srgbClr val="115E67"/>
    <a:srgbClr val="6C0092"/>
    <a:srgbClr val="AAB6B9"/>
    <a:srgbClr val="151515"/>
    <a:srgbClr val="EFF4F5"/>
    <a:srgbClr val="3B4045"/>
    <a:srgbClr val="E24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86434" autoAdjust="0"/>
  </p:normalViewPr>
  <p:slideViewPr>
    <p:cSldViewPr snapToGrid="0">
      <p:cViewPr varScale="1">
        <p:scale>
          <a:sx n="74" d="100"/>
          <a:sy n="74" d="100"/>
        </p:scale>
        <p:origin x="37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31098-0E79-4BFA-A150-3904C1356E85}" type="datetimeFigureOut">
              <a:rPr lang="en-US" smtClean="0"/>
              <a:pPr/>
              <a:t>5/18/2016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DEE68-B80D-4BF8-BB89-A3B95A8163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85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32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70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7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85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003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443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DEE68-B80D-4BF8-BB89-A3B95A81639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9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399" y="457200"/>
            <a:ext cx="10360152" cy="594360"/>
          </a:xfrm>
        </p:spPr>
        <p:txBody>
          <a:bodyPr tIns="0" bIns="0" anchor="t" anchorCtr="0"/>
          <a:lstStyle>
            <a:lvl1pPr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280160"/>
            <a:ext cx="10360152" cy="4581939"/>
          </a:xfrm>
        </p:spPr>
        <p:txBody>
          <a:bodyPr/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1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57200"/>
            <a:ext cx="10363200" cy="804188"/>
          </a:xfrm>
        </p:spPr>
        <p:txBody>
          <a:bodyPr anchor="t"/>
          <a:lstStyle>
            <a:lvl1pPr algn="l">
              <a:defRPr sz="4000" b="0" i="0" cap="none">
                <a:solidFill>
                  <a:srgbClr val="AC2328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r>
              <a:rPr lang="en-US" dirty="0" smtClean="0"/>
              <a:t>Click to Edit the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4537837"/>
            <a:ext cx="10363200" cy="1644302"/>
          </a:xfrm>
        </p:spPr>
        <p:txBody>
          <a:bodyPr anchor="t"/>
          <a:lstStyle>
            <a:lvl1pPr marL="0" indent="0" algn="l">
              <a:buNone/>
              <a:defRPr lang="en-US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600450"/>
            <a:ext cx="10363200" cy="2038350"/>
          </a:xfrm>
        </p:spPr>
        <p:txBody>
          <a:bodyPr/>
          <a:lstStyle>
            <a:lvl1pPr marL="0" indent="0" algn="l">
              <a:buNone/>
              <a:defRPr lang="en-US" dirty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body text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41498" y="5962484"/>
            <a:ext cx="1532727" cy="38933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49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89110"/>
            <a:ext cx="10363200" cy="707891"/>
          </a:xfrm>
        </p:spPr>
        <p:txBody>
          <a:bodyPr anchor="t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610140"/>
            <a:ext cx="10363200" cy="1519034"/>
          </a:xfrm>
        </p:spPr>
        <p:txBody>
          <a:bodyPr anchor="t"/>
          <a:lstStyle>
            <a:lvl1pPr marL="0" indent="0" algn="l">
              <a:buNone/>
              <a:defRPr lang="en-US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30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10139"/>
            <a:ext cx="5059680" cy="4552122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10138"/>
            <a:ext cx="5278120" cy="4552123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14400" y="640078"/>
            <a:ext cx="10561320" cy="5943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38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399" y="1610138"/>
            <a:ext cx="6003236" cy="4572001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14400" y="640078"/>
            <a:ext cx="10561320" cy="5943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7146925" y="1609725"/>
            <a:ext cx="4329113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49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399" y="1610139"/>
            <a:ext cx="6003236" cy="2166732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14400" y="640078"/>
            <a:ext cx="10561320" cy="5943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7146925" y="1609725"/>
            <a:ext cx="4329113" cy="21671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914399" y="3988905"/>
            <a:ext cx="6003236" cy="2166732"/>
          </a:xfrm>
        </p:spPr>
        <p:txBody>
          <a:bodyPr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2"/>
          </p:nvPr>
        </p:nvSpPr>
        <p:spPr>
          <a:xfrm>
            <a:off x="7146925" y="3988905"/>
            <a:ext cx="4329113" cy="21671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93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6371" y="1508760"/>
            <a:ext cx="590684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6371" y="2328134"/>
            <a:ext cx="5906845" cy="33487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14400" y="640079"/>
            <a:ext cx="780288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80535" y="6007280"/>
            <a:ext cx="7836747" cy="363216"/>
          </a:xfrm>
          <a:prstGeom prst="rect">
            <a:avLst/>
          </a:prstGeom>
          <a:noFill/>
        </p:spPr>
        <p:txBody>
          <a:bodyPr wrap="square" lIns="4572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j-lt"/>
              </a:rPr>
              <a:t>www.ArlingtonHealthcareGroup.com  </a:t>
            </a:r>
          </a:p>
          <a:p>
            <a:pPr marL="0" marR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latin typeface="+mj-lt"/>
              </a:rPr>
              <a:t>©AHG 2015</a:t>
            </a:r>
            <a:endParaRPr lang="en-US" sz="1000" dirty="0">
              <a:latin typeface="+mj-lt"/>
            </a:endParaRPr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99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914400" y="640079"/>
            <a:ext cx="780288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7064" y="1657348"/>
            <a:ext cx="2133600" cy="59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9367065" y="1421012"/>
            <a:ext cx="2244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Share</a:t>
            </a:r>
            <a:r>
              <a:rPr lang="en-US" sz="1400" b="1" baseline="0" dirty="0" smtClean="0"/>
              <a:t> this eBook</a:t>
            </a:r>
            <a:endParaRPr lang="en-US" sz="1400" b="1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459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741" y="4800600"/>
            <a:ext cx="10361877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0741" y="612775"/>
            <a:ext cx="1036187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0741" y="5426130"/>
            <a:ext cx="10361877" cy="308843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75120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05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in arr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8228"/>
            <a:ext cx="4312693" cy="4440457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399" y="640078"/>
            <a:ext cx="10421161" cy="6172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400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5189590" y="1419574"/>
            <a:ext cx="6145975" cy="43307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sz="2400" b="0" i="0">
                <a:solidFill>
                  <a:srgbClr val="123637"/>
                </a:solidFill>
                <a:latin typeface="Century Gothic" pitchFamily="34" charset="0"/>
                <a:cs typeface="Century Gothic" pitchFamily="34" charset="0"/>
              </a:defRPr>
            </a:lvl1pPr>
            <a:lvl2pPr marL="285750" indent="-285750">
              <a:buFont typeface="Wingdings" charset="2"/>
              <a:buChar char="q"/>
              <a:defRPr b="0" i="0">
                <a:latin typeface="Advent Pro Regular"/>
                <a:cs typeface="Advent Pro Regular"/>
              </a:defRPr>
            </a:lvl2pPr>
            <a:lvl3pPr marL="285750" indent="-285750">
              <a:buFont typeface="Wingdings" charset="2"/>
              <a:buChar char="q"/>
              <a:defRPr b="0" i="0">
                <a:latin typeface="Advent Pro Regular"/>
                <a:cs typeface="Advent Pro Regular"/>
              </a:defRPr>
            </a:lvl3pPr>
            <a:lvl4pPr marL="285750" indent="-285750">
              <a:buFont typeface="Wingdings" charset="2"/>
              <a:buChar char="q"/>
              <a:defRPr b="0" i="0">
                <a:latin typeface="Advent Pro Regular"/>
                <a:cs typeface="Advent Pro Regular"/>
              </a:defRPr>
            </a:lvl4pPr>
            <a:lvl5pPr marL="285750" indent="-285750">
              <a:buFont typeface="Wingdings" charset="2"/>
              <a:buChar char="q"/>
              <a:defRPr b="0" i="0">
                <a:latin typeface="Advent Pro Regular"/>
                <a:cs typeface="Advent Pro Regular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4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399" y="640078"/>
            <a:ext cx="10360152" cy="5943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4672914" y="1280160"/>
            <a:ext cx="6601637" cy="4562062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main arr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3392"/>
            <a:ext cx="3956436" cy="4867818"/>
          </a:xfrm>
          <a:prstGeom prst="rect">
            <a:avLst/>
          </a:prstGeom>
        </p:spPr>
      </p:pic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88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402" y="640078"/>
            <a:ext cx="10420825" cy="6172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400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3" b="14680"/>
          <a:stretch/>
        </p:blipFill>
        <p:spPr>
          <a:xfrm>
            <a:off x="0" y="2674960"/>
            <a:ext cx="3821373" cy="4003727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3837305" y="1356562"/>
            <a:ext cx="7497920" cy="418338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20000"/>
              </a:lnSpc>
              <a:spcBef>
                <a:spcPts val="500"/>
              </a:spcBef>
              <a:spcAft>
                <a:spcPts val="1000"/>
              </a:spcAft>
              <a:buNone/>
              <a:defRPr sz="2400" b="0" i="0">
                <a:solidFill>
                  <a:srgbClr val="123637"/>
                </a:solidFill>
                <a:latin typeface="Century Gothic" pitchFamily="34" charset="0"/>
                <a:cs typeface="Century Gothic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7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399" y="640078"/>
            <a:ext cx="10385129" cy="6172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4000" baseline="0">
                <a:solidFill>
                  <a:srgbClr val="474747"/>
                </a:solidFill>
                <a:latin typeface="Lato" panose="020F050202020403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837308" y="1419574"/>
            <a:ext cx="7462225" cy="43307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sz="2400" b="0" i="0">
                <a:solidFill>
                  <a:srgbClr val="123637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3" b="14680"/>
          <a:stretch/>
        </p:blipFill>
        <p:spPr>
          <a:xfrm>
            <a:off x="0" y="1240746"/>
            <a:ext cx="3537470" cy="5437942"/>
          </a:xfrm>
          <a:prstGeom prst="rect">
            <a:avLst/>
          </a:prstGeom>
        </p:spPr>
      </p:pic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7"/>
          <p:cNvSpPr txBox="1">
            <a:spLocks/>
          </p:cNvSpPr>
          <p:nvPr userDrawn="1"/>
        </p:nvSpPr>
        <p:spPr>
          <a:xfrm>
            <a:off x="10515600" y="68215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19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89110"/>
            <a:ext cx="10363200" cy="474958"/>
          </a:xfrm>
        </p:spPr>
        <p:txBody>
          <a:bodyPr anchor="t"/>
          <a:lstStyle>
            <a:lvl1pPr algn="l">
              <a:defRPr sz="4000" b="0" i="0" cap="none">
                <a:solidFill>
                  <a:srgbClr val="AC2328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r>
              <a:rPr lang="en-US" dirty="0" smtClean="0"/>
              <a:t>Contact</a:t>
            </a:r>
            <a:endParaRPr lang="en-US" dirty="0"/>
          </a:p>
        </p:txBody>
      </p:sp>
      <p:pic>
        <p:nvPicPr>
          <p:cNvPr id="6" name="Picture 5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42" r="37129"/>
          <a:stretch/>
        </p:blipFill>
        <p:spPr>
          <a:xfrm>
            <a:off x="7927767" y="411539"/>
            <a:ext cx="4279912" cy="5650704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972763" y="1419577"/>
            <a:ext cx="7462225" cy="3268387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sz="2400" b="0" i="0">
                <a:solidFill>
                  <a:srgbClr val="123637"/>
                </a:solidFill>
                <a:latin typeface="Century Gothic" pitchFamily="34" charset="0"/>
                <a:cs typeface="Century Gothic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lide Number Placeholder 7"/>
          <p:cNvSpPr txBox="1">
            <a:spLocks/>
          </p:cNvSpPr>
          <p:nvPr userDrawn="1"/>
        </p:nvSpPr>
        <p:spPr>
          <a:xfrm>
            <a:off x="10515600" y="68215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67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Bod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4268249"/>
            <a:ext cx="12192000" cy="2422199"/>
          </a:xfrm>
          <a:prstGeom prst="rect">
            <a:avLst/>
          </a:prstGeom>
          <a:solidFill>
            <a:srgbClr val="D3D3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42" r="37129"/>
          <a:stretch/>
        </p:blipFill>
        <p:spPr>
          <a:xfrm>
            <a:off x="7927767" y="411539"/>
            <a:ext cx="4279912" cy="5650704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974803" y="1419574"/>
            <a:ext cx="7462225" cy="43307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sz="2400" b="0" i="0">
                <a:solidFill>
                  <a:srgbClr val="123637"/>
                </a:solidFill>
                <a:latin typeface="Advent Pro Regular"/>
                <a:cs typeface="Advent Pro Regular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80535" y="6007280"/>
            <a:ext cx="7836747" cy="363216"/>
          </a:xfrm>
          <a:prstGeom prst="rect">
            <a:avLst/>
          </a:prstGeom>
          <a:noFill/>
        </p:spPr>
        <p:txBody>
          <a:bodyPr wrap="square" lIns="45720" rtlCol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cap="none" baseline="0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  <a:cs typeface="Advent Pro Medium"/>
              </a:rPr>
              <a:t>www.ArlingtonHealthcareGroup.com  </a:t>
            </a:r>
          </a:p>
          <a:p>
            <a:pPr marL="0" marR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i="0" cap="none" baseline="0" dirty="0" smtClean="0">
                <a:solidFill>
                  <a:schemeClr val="bg2">
                    <a:lumMod val="10000"/>
                  </a:schemeClr>
                </a:solidFill>
                <a:latin typeface="Century Gothic" pitchFamily="34" charset="0"/>
                <a:cs typeface="Advent Pro Medium"/>
              </a:rPr>
              <a:t>©AHG 2015</a:t>
            </a:r>
            <a:endParaRPr lang="en-US" sz="1200" b="0" i="0" cap="none" baseline="0" dirty="0">
              <a:solidFill>
                <a:schemeClr val="bg2">
                  <a:lumMod val="10000"/>
                </a:schemeClr>
              </a:solidFill>
              <a:latin typeface="Century Gothic" pitchFamily="34" charset="0"/>
              <a:cs typeface="Advent Pro Medium"/>
            </a:endParaRP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612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1"/>
            <a:ext cx="12192000" cy="41320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89110"/>
            <a:ext cx="10363200" cy="910013"/>
          </a:xfrm>
        </p:spPr>
        <p:txBody>
          <a:bodyPr anchor="t"/>
          <a:lstStyle>
            <a:lvl1pPr algn="l">
              <a:defRPr sz="4000" b="0" i="0" cap="none">
                <a:solidFill>
                  <a:schemeClr val="bg1"/>
                </a:solidFill>
                <a:latin typeface="+mj-lt"/>
                <a:cs typeface="Advent Pro Regular"/>
              </a:defRPr>
            </a:lvl1pPr>
          </a:lstStyle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8249"/>
            <a:ext cx="12192000" cy="2422199"/>
          </a:xfrm>
          <a:prstGeom prst="rect">
            <a:avLst/>
          </a:prstGeom>
          <a:solidFill>
            <a:srgbClr val="D3D3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537841"/>
            <a:ext cx="10363200" cy="1500187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rgbClr val="303D48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41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689110"/>
            <a:ext cx="10363200" cy="474958"/>
          </a:xfrm>
        </p:spPr>
        <p:txBody>
          <a:bodyPr anchor="t"/>
          <a:lstStyle>
            <a:lvl1pPr algn="l">
              <a:defRPr sz="4000" b="0" i="0" cap="none">
                <a:solidFill>
                  <a:srgbClr val="AC2328"/>
                </a:solidFill>
                <a:latin typeface="Advent Pro Regular"/>
                <a:cs typeface="Advent Pro Regular"/>
              </a:defRPr>
            </a:lvl1pPr>
          </a:lstStyle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537841"/>
            <a:ext cx="10363200" cy="847443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rgbClr val="303D4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112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0450"/>
            <a:ext cx="10363200" cy="2038350"/>
          </a:xfrm>
        </p:spPr>
        <p:txBody>
          <a:bodyPr/>
          <a:lstStyle>
            <a:lvl1pPr marL="0" indent="0" algn="l">
              <a:buNone/>
              <a:defRPr>
                <a:solidFill>
                  <a:srgbClr val="303D4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977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40080"/>
            <a:ext cx="10355675" cy="571020"/>
          </a:xfrm>
        </p:spPr>
        <p:txBody>
          <a:bodyPr tIns="0" bIns="0" anchor="t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436" y="1391233"/>
            <a:ext cx="10308641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989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508760"/>
            <a:ext cx="5059680" cy="416052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08760"/>
            <a:ext cx="5059680" cy="416052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914400" y="640079"/>
            <a:ext cx="780288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891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4400" y="1508760"/>
            <a:ext cx="10338816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4400" y="2328134"/>
            <a:ext cx="10338816" cy="33487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914400" y="640079"/>
            <a:ext cx="10338816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1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399" y="457200"/>
            <a:ext cx="10360152" cy="5943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9" y="1280160"/>
            <a:ext cx="6702552" cy="45720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 smtClean="0"/>
              <a:t>Click to edit body text</a:t>
            </a:r>
          </a:p>
        </p:txBody>
      </p:sp>
      <p:pic>
        <p:nvPicPr>
          <p:cNvPr id="5" name="Picture 4" descr="main arr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3392"/>
            <a:ext cx="3956436" cy="4867818"/>
          </a:xfrm>
          <a:prstGeom prst="rect">
            <a:avLst/>
          </a:prstGeom>
        </p:spPr>
      </p:pic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5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914400" y="640079"/>
            <a:ext cx="7802880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39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41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419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9444" y="612775"/>
            <a:ext cx="4874335" cy="34935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03065" y="5426134"/>
            <a:ext cx="7315200" cy="308843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6428284" y="612775"/>
            <a:ext cx="4874335" cy="34935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8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657600" y="1280160"/>
            <a:ext cx="7616952" cy="4572001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20000"/>
              </a:lnSpc>
              <a:spcBef>
                <a:spcPts val="500"/>
              </a:spcBef>
              <a:spcAft>
                <a:spcPts val="1000"/>
              </a:spcAft>
              <a:buNone/>
              <a:defRPr lang="en-US" dirty="0" smtClean="0"/>
            </a:lvl1pPr>
            <a:lvl2pPr marL="457200" indent="0">
              <a:buNone/>
              <a:defRPr lang="en-US" dirty="0" smtClean="0"/>
            </a:lvl2pPr>
            <a:lvl3pPr marL="914400" indent="0">
              <a:buNone/>
              <a:defRPr lang="en-US" dirty="0" smtClean="0"/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57600" y="457200"/>
            <a:ext cx="7616952" cy="6172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pic>
        <p:nvPicPr>
          <p:cNvPr id="8" name="Picture 7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3" b="14680"/>
          <a:stretch/>
        </p:blipFill>
        <p:spPr>
          <a:xfrm>
            <a:off x="0" y="1240746"/>
            <a:ext cx="3537470" cy="5437942"/>
          </a:xfrm>
          <a:prstGeom prst="rect">
            <a:avLst/>
          </a:prstGeom>
        </p:spPr>
      </p:pic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Body Content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14399" y="457200"/>
            <a:ext cx="10360152" cy="6172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spcBef>
                <a:spcPts val="500"/>
              </a:spcBef>
              <a:spcAft>
                <a:spcPts val="500"/>
              </a:spcAft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3657599" y="1280160"/>
            <a:ext cx="7616952" cy="4552122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13" b="14680"/>
          <a:stretch/>
        </p:blipFill>
        <p:spPr>
          <a:xfrm>
            <a:off x="0" y="1240746"/>
            <a:ext cx="3537470" cy="5437942"/>
          </a:xfrm>
          <a:prstGeom prst="rect">
            <a:avLst/>
          </a:prstGeom>
        </p:spPr>
      </p:pic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7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398" y="457200"/>
            <a:ext cx="10360152" cy="594360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781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rmal Bod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42" r="37129"/>
          <a:stretch/>
        </p:blipFill>
        <p:spPr>
          <a:xfrm>
            <a:off x="8982066" y="192464"/>
            <a:ext cx="3209934" cy="565070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914398" y="457200"/>
            <a:ext cx="7616952" cy="594360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914398" y="1280160"/>
            <a:ext cx="7616952" cy="45720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>
            <a:lvl1pPr>
              <a:defRPr lang="en-US" dirty="0" smtClean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9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rmal Body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914399" y="457200"/>
            <a:ext cx="7616952" cy="5506785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20000"/>
              </a:lnSpc>
              <a:spcBef>
                <a:spcPts val="500"/>
              </a:spcBef>
              <a:spcAft>
                <a:spcPts val="1000"/>
              </a:spcAft>
              <a:buNone/>
              <a:defRPr lang="en-US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  <p:pic>
        <p:nvPicPr>
          <p:cNvPr id="4" name="Picture 3" descr="right cross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42" r="37129"/>
          <a:stretch/>
        </p:blipFill>
        <p:spPr>
          <a:xfrm>
            <a:off x="8982066" y="192464"/>
            <a:ext cx="3209934" cy="5650704"/>
          </a:xfrm>
          <a:prstGeom prst="rect">
            <a:avLst/>
          </a:prstGeom>
        </p:spPr>
      </p:pic>
      <p:sp>
        <p:nvSpPr>
          <p:cNvPr id="9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1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316"/>
            <a:ext cx="12192000" cy="38919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4400" y="4537837"/>
            <a:ext cx="5074920" cy="1500187"/>
          </a:xfrm>
        </p:spPr>
        <p:txBody>
          <a:bodyPr anchor="t"/>
          <a:lstStyle>
            <a:lvl1pPr marL="0" indent="0" algn="l">
              <a:buNone/>
              <a:defRPr lang="en-US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6251364" y="4537836"/>
            <a:ext cx="5074920" cy="1500187"/>
          </a:xfrm>
        </p:spPr>
        <p:txBody>
          <a:bodyPr anchor="t"/>
          <a:lstStyle>
            <a:lvl1pPr marL="0" indent="0" algn="l">
              <a:buNone/>
              <a:defRPr lang="en-US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body text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61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8" y="457200"/>
            <a:ext cx="10360152" cy="594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280160"/>
            <a:ext cx="10360152" cy="466305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-9144" y="6678687"/>
            <a:ext cx="12207240" cy="192024"/>
          </a:xfrm>
          <a:prstGeom prst="rect">
            <a:avLst/>
          </a:prstGeom>
          <a:solidFill>
            <a:srgbClr val="115E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9144" y="-9144"/>
            <a:ext cx="12207240" cy="192024"/>
          </a:xfrm>
          <a:prstGeom prst="rect">
            <a:avLst/>
          </a:prstGeom>
          <a:solidFill>
            <a:srgbClr val="115E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8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703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704" r:id="rId14"/>
    <p:sldLayoutId id="2147483705" r:id="rId15"/>
    <p:sldLayoutId id="2147483685" r:id="rId16"/>
    <p:sldLayoutId id="2147483686" r:id="rId17"/>
    <p:sldLayoutId id="2147483687" r:id="rId18"/>
  </p:sldLayoutIdLst>
  <p:hf hdr="0" dt="0"/>
  <p:txStyles>
    <p:titleStyle>
      <a:lvl1pPr algn="l" defTabSz="457200" rtl="0" eaLnBrk="1" latinLnBrk="0" hangingPunct="1">
        <a:spcBef>
          <a:spcPts val="500"/>
        </a:spcBef>
        <a:spcAft>
          <a:spcPts val="500"/>
        </a:spcAft>
        <a:buNone/>
        <a:defRPr lang="en-US" sz="4000" b="0" i="0" kern="1200" baseline="0" dirty="0">
          <a:solidFill>
            <a:srgbClr val="474747"/>
          </a:solidFill>
          <a:latin typeface="+mj-lt"/>
          <a:ea typeface="+mj-ea"/>
          <a:cs typeface="Century Gothic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lang="en-US" sz="1800" b="0" i="0" kern="1200" baseline="0" dirty="0" smtClean="0">
          <a:solidFill>
            <a:srgbClr val="474747"/>
          </a:solidFill>
          <a:latin typeface="+mn-lt"/>
          <a:ea typeface="+mn-ea"/>
          <a:cs typeface="Century Gothic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lang="en-US" sz="1800" b="0" i="0" kern="1200" baseline="0" dirty="0" smtClean="0">
          <a:solidFill>
            <a:srgbClr val="474747"/>
          </a:solidFill>
          <a:latin typeface="Raleway" panose="020B0003030101060003" pitchFamily="34" charset="0"/>
          <a:ea typeface="+mn-ea"/>
          <a:cs typeface="Century Gothic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q"/>
        <a:defRPr lang="en-US" sz="1800" b="0" i="0" kern="1200" baseline="0" dirty="0" smtClean="0">
          <a:solidFill>
            <a:srgbClr val="474747"/>
          </a:solidFill>
          <a:latin typeface="+mn-lt"/>
          <a:ea typeface="+mn-ea"/>
          <a:cs typeface="Century Gothic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q"/>
        <a:defRPr lang="en-US" sz="1800" b="0" i="0" kern="1200" baseline="0" dirty="0" smtClean="0">
          <a:solidFill>
            <a:srgbClr val="474747"/>
          </a:solidFill>
          <a:latin typeface="+mn-lt"/>
          <a:ea typeface="+mn-ea"/>
          <a:cs typeface="Century Gothic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q"/>
        <a:defRPr lang="en-US" sz="1800" b="0" i="0" kern="1200" baseline="0" dirty="0">
          <a:solidFill>
            <a:srgbClr val="474747"/>
          </a:solidFill>
          <a:latin typeface="Raleway" panose="020B0003030101060003" pitchFamily="34" charset="0"/>
          <a:ea typeface="+mn-ea"/>
          <a:cs typeface="Century Gothic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3000">
              <a:schemeClr val="bg1"/>
            </a:gs>
            <a:gs pos="100000">
              <a:srgbClr val="818181">
                <a:alpha val="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8247"/>
            <a:ext cx="12192000" cy="2422199"/>
          </a:xfrm>
          <a:prstGeom prst="rect">
            <a:avLst/>
          </a:prstGeom>
          <a:solidFill>
            <a:srgbClr val="D3D3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640080"/>
            <a:ext cx="10421161" cy="5710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677" y="1419574"/>
            <a:ext cx="10441887" cy="4330700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9144" y="6678687"/>
            <a:ext cx="12207240" cy="192024"/>
          </a:xfrm>
          <a:prstGeom prst="rect">
            <a:avLst/>
          </a:prstGeom>
          <a:solidFill>
            <a:srgbClr val="115E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9144" y="-9144"/>
            <a:ext cx="12207240" cy="192024"/>
          </a:xfrm>
          <a:prstGeom prst="rect">
            <a:avLst/>
          </a:prstGeom>
          <a:solidFill>
            <a:srgbClr val="115E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363200" y="6669162"/>
            <a:ext cx="1828800" cy="182880"/>
          </a:xfrm>
          <a:prstGeom prst="rect">
            <a:avLst/>
          </a:prstGeom>
        </p:spPr>
        <p:txBody>
          <a:bodyPr vert="horz" lIns="0" tIns="0" rIns="22860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 Slide  </a:t>
            </a:r>
            <a:fld id="{D25F58CC-4E0A-4CB5-9FC5-3E7AAEB1E1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288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lang="en-US" sz="1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marL="342900" indent="-342900"/>
            <a:r>
              <a:rPr lang="en-US" dirty="0" smtClean="0"/>
              <a:t>Confidential and proprietary, Arlington Healthcare Group, for use by intended audience only,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0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hf hdr="0" dt="0"/>
  <p:txStyles>
    <p:titleStyle>
      <a:lvl1pPr algn="l" defTabSz="457200" rtl="0" eaLnBrk="1" latinLnBrk="0" hangingPunct="1">
        <a:spcBef>
          <a:spcPts val="500"/>
        </a:spcBef>
        <a:spcAft>
          <a:spcPts val="500"/>
        </a:spcAft>
        <a:buNone/>
        <a:defRPr lang="en-US" sz="4000" b="0" i="0" kern="1200" baseline="0" dirty="0">
          <a:solidFill>
            <a:srgbClr val="474747"/>
          </a:solidFill>
          <a:latin typeface="+mj-lt"/>
          <a:ea typeface="+mj-ea"/>
          <a:cs typeface="Advent Pro Light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b="0" i="0" kern="1200" baseline="0">
          <a:solidFill>
            <a:srgbClr val="474747"/>
          </a:solidFill>
          <a:latin typeface="+mn-lt"/>
          <a:ea typeface="+mn-ea"/>
          <a:cs typeface="Advent Pro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sz="1800" b="0" i="0" kern="1200" baseline="0">
          <a:solidFill>
            <a:srgbClr val="474747"/>
          </a:solidFill>
          <a:latin typeface="+mn-lt"/>
          <a:ea typeface="+mn-ea"/>
          <a:cs typeface="Advent Pro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q"/>
        <a:defRPr sz="1800" b="0" i="0" kern="1200" baseline="0">
          <a:solidFill>
            <a:srgbClr val="474747"/>
          </a:solidFill>
          <a:latin typeface="+mn-lt"/>
          <a:ea typeface="+mn-ea"/>
          <a:cs typeface="Advent Pro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q"/>
        <a:defRPr sz="1800" b="0" i="0" kern="1200" baseline="0">
          <a:solidFill>
            <a:srgbClr val="474747"/>
          </a:solidFill>
          <a:latin typeface="+mn-lt"/>
          <a:ea typeface="+mn-ea"/>
          <a:cs typeface="Advent Pro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q"/>
        <a:defRPr sz="1800" b="0" i="0" kern="1200" baseline="0">
          <a:solidFill>
            <a:srgbClr val="474747"/>
          </a:solidFill>
          <a:latin typeface="+mn-lt"/>
          <a:ea typeface="+mn-ea"/>
          <a:cs typeface="Advent Pr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lingtonhealthcaregroup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hyperlink" Target="mailto:Jamie.Solak@ArlingtonHealthcareGroup.com" TargetMode="External"/><Relationship Id="rId4" Type="http://schemas.openxmlformats.org/officeDocument/2006/relationships/hyperlink" Target="mailto:Scott.Pickens@ArlingtonHealthcareGrou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9" y="2130426"/>
            <a:ext cx="10727871" cy="2518847"/>
          </a:xfrm>
        </p:spPr>
        <p:txBody>
          <a:bodyPr/>
          <a:lstStyle/>
          <a:p>
            <a:r>
              <a:rPr lang="en-US" sz="3600" dirty="0" smtClean="0"/>
              <a:t>Misconceptions, Confusion, Naiveté, and Silliness 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Five </a:t>
            </a:r>
            <a:r>
              <a:rPr lang="en-US" sz="3600" dirty="0" smtClean="0"/>
              <a:t>Random Real World Observations on the Transition to Value Based Care &amp; Reimbursement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399" y="5022760"/>
            <a:ext cx="9498843" cy="616039"/>
          </a:xfrm>
        </p:spPr>
        <p:txBody>
          <a:bodyPr/>
          <a:lstStyle/>
          <a:p>
            <a:r>
              <a:rPr lang="en-US" dirty="0" smtClean="0"/>
              <a:t>Prepared for: </a:t>
            </a:r>
            <a:r>
              <a:rPr lang="en-US" dirty="0" err="1" smtClean="0"/>
              <a:t>HealthTechNet</a:t>
            </a:r>
            <a:endParaRPr lang="en-US" dirty="0" smtClean="0"/>
          </a:p>
          <a:p>
            <a:r>
              <a:rPr lang="en-US" dirty="0" smtClean="0"/>
              <a:t>Scott Pickens &amp; Jamie Solak – Arlington Healthcare Group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878573"/>
            <a:ext cx="10109199" cy="36933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342900" indent="-342900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May 20,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2016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1506" name="AutoShape 2" descr="Image result for 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08" name="AutoShape 4" descr="Image result for 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0" name="AutoShape 6" descr="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2" name="AutoShape 8" descr="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4" name="AutoShape 10" descr="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Image result for genomic heal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"/>
              </a:rPr>
              <a:t>Moving Risk Doesn’t Increase Value</a:t>
            </a:r>
            <a:endParaRPr lang="en-US" dirty="0">
              <a:latin typeface="Lato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6042" y="1280160"/>
            <a:ext cx="10765033" cy="401705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Moving risk incentivizes cost cutting – not necessarily value.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True </a:t>
            </a:r>
            <a:r>
              <a:rPr lang="en-US" sz="2800" dirty="0"/>
              <a:t>for all forms of risk transfer – bundles, shared savings, capitation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Some </a:t>
            </a:r>
            <a:r>
              <a:rPr lang="en-US" sz="2800" dirty="0"/>
              <a:t>value impact from care coordination in effort to cut costs.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P4P </a:t>
            </a:r>
            <a:r>
              <a:rPr lang="en-US" sz="2800" dirty="0"/>
              <a:t>must be added.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Bundles are not differentiating – they make service packages a commodity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CMS </a:t>
            </a:r>
            <a:r>
              <a:rPr lang="en-US" sz="2800" dirty="0"/>
              <a:t>will force standardization of bundle </a:t>
            </a:r>
            <a:r>
              <a:rPr lang="en-US" sz="2800" dirty="0" smtClean="0"/>
              <a:t>definitions.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Compete </a:t>
            </a:r>
            <a:r>
              <a:rPr lang="en-US" sz="2800" dirty="0"/>
              <a:t>on add-ons or </a:t>
            </a:r>
            <a:r>
              <a:rPr lang="en-US" sz="2800" dirty="0" smtClean="0"/>
              <a:t>price.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Bundles are essential to successful Direct to Employer contracting and Medical Travel.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9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"/>
              </a:rPr>
              <a:t>Follow the Money</a:t>
            </a:r>
            <a:endParaRPr lang="en-US" dirty="0">
              <a:latin typeface="Lato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399" y="1051560"/>
            <a:ext cx="10765033" cy="424565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Despite what they say, it’s about money – not quality. Real goal is </a:t>
            </a:r>
            <a:r>
              <a:rPr lang="en-US" sz="2800" u="sng" dirty="0" smtClean="0"/>
              <a:t>minimally acceptable quality at lowest possible cost.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Cost reduction per “patient quality unit” is essential.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Sophisticated </a:t>
            </a:r>
            <a:r>
              <a:rPr lang="en-US" sz="2800" dirty="0"/>
              <a:t>ABC based cost accounting is critical – very rare in </a:t>
            </a:r>
            <a:r>
              <a:rPr lang="en-US" sz="2800" dirty="0" smtClean="0"/>
              <a:t>providers.</a:t>
            </a: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Sophisticated </a:t>
            </a:r>
            <a:r>
              <a:rPr lang="en-US" sz="2800" dirty="0"/>
              <a:t>new </a:t>
            </a:r>
            <a:r>
              <a:rPr lang="en-US" sz="2800" dirty="0" smtClean="0"/>
              <a:t>system analytics capability </a:t>
            </a:r>
            <a:r>
              <a:rPr lang="en-US" sz="2800" dirty="0"/>
              <a:t>to measure and report quality and cost by population segment by contract is </a:t>
            </a:r>
            <a:r>
              <a:rPr lang="en-US" sz="2800" dirty="0" smtClean="0"/>
              <a:t>critical.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All </a:t>
            </a:r>
            <a:r>
              <a:rPr lang="en-US" sz="2800" dirty="0"/>
              <a:t>new </a:t>
            </a:r>
            <a:r>
              <a:rPr lang="en-US" sz="2800" dirty="0" smtClean="0"/>
              <a:t>investment (did someone say lower cost??).</a:t>
            </a:r>
            <a:endParaRPr lang="en-US" sz="2800" dirty="0"/>
          </a:p>
          <a:p>
            <a:pPr lvl="0"/>
            <a:endParaRPr lang="en-US" sz="2800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6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"/>
              </a:rPr>
              <a:t>Old Business Model is Dead</a:t>
            </a:r>
            <a:endParaRPr lang="en-US" dirty="0">
              <a:latin typeface="Lato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6042" y="1280160"/>
            <a:ext cx="10765033" cy="401705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If it works, you eventually go out of business. Arithmetic doesn’t work. You save $1 and if you’re lucky you get back a portion of it. Then they move the bar.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Revenue will drop if utilization drops. You have to make it up in volume. Less margin/unit – More units.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Medical travel – out of area 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Outstanding performance to get in network.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Outstanding performance to do DTE contracting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Own more of the health value chain – vertical integration – M&amp;A/collaboration</a:t>
            </a:r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400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"/>
              </a:rPr>
              <a:t>Pop Health Yes. Wellness….Meh…..</a:t>
            </a:r>
            <a:endParaRPr lang="en-US" dirty="0">
              <a:latin typeface="Lato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6042" y="1280160"/>
            <a:ext cx="10765033" cy="401705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Sickest patients cost the most. Appropriate intervention can save the most. (DUH!).</a:t>
            </a:r>
          </a:p>
          <a:p>
            <a:r>
              <a:rPr lang="en-US" sz="2800" dirty="0" smtClean="0"/>
              <a:t>	Trick is to know where to draw the line in intervention 	investment.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Healthy people staying healthy incur less cost over time. (DUH!)</a:t>
            </a:r>
          </a:p>
          <a:p>
            <a:r>
              <a:rPr lang="en-US" sz="2800" dirty="0" smtClean="0"/>
              <a:t>	But don’t think there is a viable business model for wellness 	program investments unless you also believe in unicorns.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Pop Health manages cost one person at a time. For real ROI 	optimize your provider networks.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40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Lato"/>
              </a:rPr>
              <a:t>Don’t Be The Monkey in The Middle</a:t>
            </a:r>
            <a:endParaRPr lang="en-US" dirty="0">
              <a:latin typeface="Lato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6042" y="1280160"/>
            <a:ext cx="10765033" cy="401705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r>
              <a:rPr lang="en-US" sz="2800" dirty="0" smtClean="0"/>
              <a:t>If you are the accountable care entity you sit between the payer and the providers. You are at risk so be sure your providers are also at risk. Push accountability – risk/reward – down. </a:t>
            </a:r>
            <a:endParaRPr lang="en-US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41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Contact us!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94732" y="1280160"/>
            <a:ext cx="7048265" cy="4915924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marL="285750" indent="-285750" defTabSz="457200">
              <a:spcAft>
                <a:spcPts val="800"/>
              </a:spcAft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For more information, feel free to visit us on our website at </a:t>
            </a:r>
            <a:r>
              <a:rPr lang="en-US" sz="1400" dirty="0" smtClean="0">
                <a:solidFill>
                  <a:srgbClr val="123637"/>
                </a:solidFill>
                <a:cs typeface="Advent Pro Regular"/>
                <a:hlinkClick r:id="rId3"/>
              </a:rPr>
              <a:t>www.ArlingtonHealthcareGroup.com</a:t>
            </a: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 or contact us directly. </a:t>
            </a:r>
          </a:p>
          <a:p>
            <a:pPr marL="285750" indent="-285750" defTabSz="457200">
              <a:spcAft>
                <a:spcPts val="800"/>
              </a:spcAft>
              <a:tabLst>
                <a:tab pos="228600" algn="l"/>
              </a:tabLst>
              <a:defRPr/>
            </a:pPr>
            <a:endParaRPr lang="en-US" sz="1400" dirty="0" smtClean="0">
              <a:solidFill>
                <a:srgbClr val="123637"/>
              </a:solidFill>
              <a:cs typeface="Advent Pro Regular"/>
            </a:endParaRP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Scott Pickens</a:t>
            </a: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  <a:hlinkClick r:id="rId4"/>
              </a:rPr>
              <a:t>Scott.Pickens@ArlingtonHealthcareGroup.com</a:t>
            </a:r>
            <a:endParaRPr lang="en-US" sz="1400" dirty="0" smtClean="0">
              <a:solidFill>
                <a:srgbClr val="123637"/>
              </a:solidFill>
              <a:cs typeface="Advent Pro Regular"/>
            </a:endParaRP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703-887-6615</a:t>
            </a:r>
          </a:p>
          <a:p>
            <a:pPr marL="285750" indent="-285750" defTabSz="457200">
              <a:tabLst>
                <a:tab pos="228600" algn="l"/>
              </a:tabLst>
              <a:defRPr/>
            </a:pPr>
            <a:endParaRPr lang="en-US" sz="1400" dirty="0" smtClean="0">
              <a:solidFill>
                <a:srgbClr val="123637"/>
              </a:solidFill>
              <a:cs typeface="Advent Pro Regular"/>
            </a:endParaRP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Jamie Beth Solak</a:t>
            </a: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  <a:hlinkClick r:id="rId5"/>
              </a:rPr>
              <a:t>Jamie.Solak@ArlingtonHealthcareGroup.com</a:t>
            </a:r>
            <a:endParaRPr lang="en-US" sz="1400" dirty="0" smtClean="0">
              <a:solidFill>
                <a:srgbClr val="123637"/>
              </a:solidFill>
              <a:cs typeface="Advent Pro Regular"/>
            </a:endParaRPr>
          </a:p>
          <a:p>
            <a:pPr marL="285750" indent="-285750" defTabSz="457200">
              <a:tabLst>
                <a:tab pos="228600" algn="l"/>
              </a:tabLst>
              <a:defRPr/>
            </a:pPr>
            <a:r>
              <a:rPr lang="en-US" sz="1400" dirty="0" smtClean="0">
                <a:solidFill>
                  <a:srgbClr val="123637"/>
                </a:solidFill>
                <a:cs typeface="Advent Pro Regular"/>
              </a:rPr>
              <a:t>703-967-1440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721399" y="599019"/>
            <a:ext cx="1781537" cy="45254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 Slide  </a:t>
            </a:r>
            <a:fld id="{D25F58CC-4E0A-4CB5-9FC5-3E7AAEB1E19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286000" y="6671944"/>
            <a:ext cx="7616952" cy="186056"/>
          </a:xfrm>
        </p:spPr>
        <p:txBody>
          <a:bodyPr/>
          <a:lstStyle/>
          <a:p>
            <a:pPr marL="342900" indent="-342900"/>
            <a:r>
              <a:rPr lang="en-US" dirty="0" smtClean="0"/>
              <a:t>Confidential and proprietary, Arlington Healthcare Group,  © 2016,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98118"/>
      </p:ext>
    </p:extLst>
  </p:cSld>
  <p:clrMapOvr>
    <a:masterClrMapping/>
  </p:clrMapOvr>
</p:sld>
</file>

<file path=ppt/theme/theme1.xml><?xml version="1.0" encoding="utf-8"?>
<a:theme xmlns:a="http://schemas.openxmlformats.org/drawingml/2006/main" name="AHG Theme1">
  <a:themeElements>
    <a:clrScheme name="AHG 3.0">
      <a:dk1>
        <a:srgbClr val="474747"/>
      </a:dk1>
      <a:lt1>
        <a:sysClr val="window" lastClr="FFFFFF"/>
      </a:lt1>
      <a:dk2>
        <a:srgbClr val="115E67"/>
      </a:dk2>
      <a:lt2>
        <a:srgbClr val="D3D3D3"/>
      </a:lt2>
      <a:accent1>
        <a:srgbClr val="115E67"/>
      </a:accent1>
      <a:accent2>
        <a:srgbClr val="115E67"/>
      </a:accent2>
      <a:accent3>
        <a:srgbClr val="AC2328"/>
      </a:accent3>
      <a:accent4>
        <a:srgbClr val="474747"/>
      </a:accent4>
      <a:accent5>
        <a:srgbClr val="AC2328"/>
      </a:accent5>
      <a:accent6>
        <a:srgbClr val="185455"/>
      </a:accent6>
      <a:hlink>
        <a:srgbClr val="4D9AA3"/>
      </a:hlink>
      <a:folHlink>
        <a:srgbClr val="4D9AA3"/>
      </a:folHlink>
    </a:clrScheme>
    <a:fontScheme name="AHG 3.0">
      <a:majorFont>
        <a:latin typeface="Lato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rlington - Content">
  <a:themeElements>
    <a:clrScheme name="Custom 4">
      <a:dk1>
        <a:srgbClr val="818181"/>
      </a:dk1>
      <a:lt1>
        <a:sysClr val="window" lastClr="FFFFFF"/>
      </a:lt1>
      <a:dk2>
        <a:srgbClr val="185455"/>
      </a:dk2>
      <a:lt2>
        <a:srgbClr val="D3D3D3"/>
      </a:lt2>
      <a:accent1>
        <a:srgbClr val="1DB4C4"/>
      </a:accent1>
      <a:accent2>
        <a:srgbClr val="185455"/>
      </a:accent2>
      <a:accent3>
        <a:srgbClr val="AC2328"/>
      </a:accent3>
      <a:accent4>
        <a:srgbClr val="485560"/>
      </a:accent4>
      <a:accent5>
        <a:srgbClr val="AC2328"/>
      </a:accent5>
      <a:accent6>
        <a:srgbClr val="185455"/>
      </a:accent6>
      <a:hlink>
        <a:srgbClr val="00C5D6"/>
      </a:hlink>
      <a:folHlink>
        <a:srgbClr val="AC2328"/>
      </a:folHlink>
    </a:clrScheme>
    <a:fontScheme name="AHG 3.0">
      <a:majorFont>
        <a:latin typeface="Lato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AHG Theme1</Template>
  <TotalTime>8509</TotalTime>
  <Words>510</Words>
  <Application>Microsoft Office PowerPoint</Application>
  <PresentationFormat>Widescreen</PresentationFormat>
  <Paragraphs>77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Advent Pro Light</vt:lpstr>
      <vt:lpstr>Advent Pro Medium</vt:lpstr>
      <vt:lpstr>Advent Pro Regular</vt:lpstr>
      <vt:lpstr>Arial</vt:lpstr>
      <vt:lpstr>Calibri</vt:lpstr>
      <vt:lpstr>Century Gothic</vt:lpstr>
      <vt:lpstr>Lato</vt:lpstr>
      <vt:lpstr>Raleway</vt:lpstr>
      <vt:lpstr>Wingdings</vt:lpstr>
      <vt:lpstr>AHG Theme1</vt:lpstr>
      <vt:lpstr>Arlington - Content</vt:lpstr>
      <vt:lpstr>Misconceptions, Confusion, Naiveté, and Silliness   Five Random Real World Observations on the Transition to Value Based Care &amp; Reimbursement</vt:lpstr>
      <vt:lpstr>Moving Risk Doesn’t Increase Value</vt:lpstr>
      <vt:lpstr>Follow the Money</vt:lpstr>
      <vt:lpstr>Old Business Model is Dead</vt:lpstr>
      <vt:lpstr>Pop Health Yes. Wellness….Meh…..</vt:lpstr>
      <vt:lpstr>Don’t Be The Monkey in The Middle</vt:lpstr>
      <vt:lpstr>Contact us!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Consider Content Marketing</dc:title>
  <dc:creator>Krista Moon</dc:creator>
  <cp:lastModifiedBy>Owner</cp:lastModifiedBy>
  <cp:revision>255</cp:revision>
  <dcterms:created xsi:type="dcterms:W3CDTF">2015-11-06T03:18:13Z</dcterms:created>
  <dcterms:modified xsi:type="dcterms:W3CDTF">2016-05-20T02:27:29Z</dcterms:modified>
</cp:coreProperties>
</file>